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RQND Pro Condensed" charset="1" panose="00000500000000000000"/>
      <p:regular r:id="rId18"/>
    </p:embeddedFont>
    <p:embeddedFont>
      <p:font typeface="Montserra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github.com/Ha04Bh0530/Red-Wine-Quality-Project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github.com/Ha04Bh0530/Red-Wine-Quality-Project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4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15901" r="-6887" b="-107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30219" y="2445877"/>
            <a:ext cx="12627561" cy="265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12663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A Red Wine Quality Prediction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9333" y="6276070"/>
            <a:ext cx="920933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By: Harsh Bhardwaj (E23CSEU0427)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Supervisor: Dr. Susmita Das (Assistant Professor)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Date: 17th November, 2024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663301" y="8425521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03954" y="8505448"/>
            <a:ext cx="528009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github.com/Ha04Bh0530/Red-Wine-Quality-Project"/>
              </a:rPr>
              <a:t>GitHub Repositor Link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06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18178" cy="10287000"/>
            <a:chOff x="0" y="0"/>
            <a:chExt cx="1071807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1807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71807">
                  <a:moveTo>
                    <a:pt x="0" y="0"/>
                  </a:moveTo>
                  <a:lnTo>
                    <a:pt x="1071807" y="0"/>
                  </a:lnTo>
                  <a:lnTo>
                    <a:pt x="107180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9130" t="0" r="-4913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001000" y="693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61616" y="8457808"/>
            <a:ext cx="1397684" cy="800492"/>
          </a:xfrm>
          <a:custGeom>
            <a:avLst/>
            <a:gdLst/>
            <a:ahLst/>
            <a:cxnLst/>
            <a:rect r="r" b="b" t="t" l="l"/>
            <a:pathLst>
              <a:path h="800492" w="1397684">
                <a:moveTo>
                  <a:pt x="0" y="0"/>
                </a:moveTo>
                <a:lnTo>
                  <a:pt x="1397684" y="0"/>
                </a:lnTo>
                <a:lnTo>
                  <a:pt x="1397684" y="800492"/>
                </a:lnTo>
                <a:lnTo>
                  <a:pt x="0" y="80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2242175"/>
            <a:ext cx="7193232" cy="1533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642225"/>
            <a:ext cx="6836633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Findings: Model Predicts Quality With Acceptable Accuracy, SVC Performs Best.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Limitations: Dataset Limited To Red Wine; Results May Vary With Different Datasets Or Feature Engineering.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31415" y="4156973"/>
            <a:ext cx="2425171" cy="2425171"/>
          </a:xfrm>
          <a:custGeom>
            <a:avLst/>
            <a:gdLst/>
            <a:ahLst/>
            <a:cxnLst/>
            <a:rect r="r" b="b" t="t" l="l"/>
            <a:pathLst>
              <a:path h="2425171" w="2425171">
                <a:moveTo>
                  <a:pt x="0" y="0"/>
                </a:moveTo>
                <a:lnTo>
                  <a:pt x="2425170" y="0"/>
                </a:lnTo>
                <a:lnTo>
                  <a:pt x="2425170" y="2425171"/>
                </a:lnTo>
                <a:lnTo>
                  <a:pt x="0" y="2425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6948" y="4160523"/>
            <a:ext cx="2345802" cy="2425171"/>
          </a:xfrm>
          <a:custGeom>
            <a:avLst/>
            <a:gdLst/>
            <a:ahLst/>
            <a:cxnLst/>
            <a:rect r="r" b="b" t="t" l="l"/>
            <a:pathLst>
              <a:path h="2425171" w="2345802">
                <a:moveTo>
                  <a:pt x="0" y="0"/>
                </a:moveTo>
                <a:lnTo>
                  <a:pt x="2345802" y="0"/>
                </a:lnTo>
                <a:lnTo>
                  <a:pt x="2345802" y="2425171"/>
                </a:lnTo>
                <a:lnTo>
                  <a:pt x="0" y="2425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86691" y="4156973"/>
            <a:ext cx="2363439" cy="2425171"/>
          </a:xfrm>
          <a:custGeom>
            <a:avLst/>
            <a:gdLst/>
            <a:ahLst/>
            <a:cxnLst/>
            <a:rect r="r" b="b" t="t" l="l"/>
            <a:pathLst>
              <a:path h="2425171" w="2363439">
                <a:moveTo>
                  <a:pt x="0" y="0"/>
                </a:moveTo>
                <a:lnTo>
                  <a:pt x="2363439" y="0"/>
                </a:lnTo>
                <a:lnTo>
                  <a:pt x="2363439" y="2425171"/>
                </a:lnTo>
                <a:lnTo>
                  <a:pt x="0" y="2425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52162" y="-891379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6646750" y="2075654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8229600"/>
                </a:moveTo>
                <a:lnTo>
                  <a:pt x="5486400" y="8229600"/>
                </a:lnTo>
                <a:lnTo>
                  <a:pt x="5486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48151" y="1590675"/>
            <a:ext cx="10191699" cy="153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0112" y="7116526"/>
            <a:ext cx="2756597" cy="30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6"/>
              </a:lnSpc>
              <a:spcBef>
                <a:spcPct val="0"/>
              </a:spcBef>
            </a:pPr>
            <a:r>
              <a:rPr lang="en-US" sz="1818">
                <a:solidFill>
                  <a:srgbClr val="F7F7F0"/>
                </a:solidFill>
                <a:latin typeface="Montserrat"/>
                <a:ea typeface="Montserrat"/>
                <a:cs typeface="Montserrat"/>
                <a:sym typeface="Montserrat"/>
              </a:rPr>
              <a:t>Expand To White Wine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5702" y="7109426"/>
            <a:ext cx="2756597" cy="40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7F7F0"/>
                </a:solidFill>
                <a:latin typeface="Montserrat"/>
                <a:ea typeface="Montserrat"/>
                <a:cs typeface="Montserrat"/>
                <a:sym typeface="Montserrat"/>
              </a:rPr>
              <a:t>Enhance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26601" y="7202251"/>
            <a:ext cx="3071287" cy="31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7F7F0"/>
                </a:solidFill>
                <a:latin typeface="Montserrat"/>
                <a:ea typeface="Montserrat"/>
                <a:cs typeface="Montserrat"/>
                <a:sym typeface="Montserrat"/>
              </a:rPr>
              <a:t>Deploy To Cloud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7771" y="7667284"/>
            <a:ext cx="3531995" cy="63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Extend The Model To Work On Other Types Of Wine.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5702" y="7667284"/>
            <a:ext cx="2792291" cy="128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Try Ensemble Learning Or Neural Networks For Potentially Higher Accuracy.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04976" y="7667284"/>
            <a:ext cx="4025253" cy="63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Host The Application For Broader Accessibility.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54283" y="5573740"/>
            <a:ext cx="7179434" cy="654923"/>
          </a:xfrm>
          <a:custGeom>
            <a:avLst/>
            <a:gdLst/>
            <a:ahLst/>
            <a:cxnLst/>
            <a:rect r="r" b="b" t="t" l="l"/>
            <a:pathLst>
              <a:path h="654923" w="7179434">
                <a:moveTo>
                  <a:pt x="0" y="0"/>
                </a:moveTo>
                <a:lnTo>
                  <a:pt x="7179434" y="0"/>
                </a:lnTo>
                <a:lnTo>
                  <a:pt x="7179434" y="654923"/>
                </a:lnTo>
                <a:lnTo>
                  <a:pt x="0" y="6549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84874" y="3908989"/>
            <a:ext cx="9318252" cy="153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23699" y="5683124"/>
            <a:ext cx="7640603" cy="3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  <a:spcBef>
                <a:spcPct val="0"/>
              </a:spcBef>
            </a:pPr>
            <a:r>
              <a:rPr lang="en-US" sz="2315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github.com/Ha04Bh0530/Red-Wine-Quality-Project"/>
              </a:rPr>
              <a:t>GitHub Repository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t="0" r="-3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50610" y="5393285"/>
            <a:ext cx="12163546" cy="153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04701"/>
            <a:ext cx="6620335" cy="416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Predict The Quality Of Red Wine Based On Physico-Chemical Properties Using Machine Learning Techniques.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Contains Features Like Acidity, Residual Sugar, Chlorides, And Alcohol Content, Which Are Used As Predictors.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Approach: Pre-Process Data, Train Multiple Models, And Identify The Best Model.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16472" y="2042801"/>
            <a:ext cx="1397684" cy="800492"/>
          </a:xfrm>
          <a:custGeom>
            <a:avLst/>
            <a:gdLst/>
            <a:ahLst/>
            <a:cxnLst/>
            <a:rect r="r" b="b" t="t" l="l"/>
            <a:pathLst>
              <a:path h="800492" w="1397684">
                <a:moveTo>
                  <a:pt x="0" y="0"/>
                </a:moveTo>
                <a:lnTo>
                  <a:pt x="1397683" y="0"/>
                </a:lnTo>
                <a:lnTo>
                  <a:pt x="1397683" y="800491"/>
                </a:lnTo>
                <a:lnTo>
                  <a:pt x="0" y="800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65221" y="5745869"/>
            <a:ext cx="6895227" cy="6895227"/>
          </a:xfrm>
          <a:custGeom>
            <a:avLst/>
            <a:gdLst/>
            <a:ahLst/>
            <a:cxnLst/>
            <a:rect r="r" b="b" t="t" l="l"/>
            <a:pathLst>
              <a:path h="6895227" w="6895227">
                <a:moveTo>
                  <a:pt x="0" y="0"/>
                </a:moveTo>
                <a:lnTo>
                  <a:pt x="6895227" y="0"/>
                </a:lnTo>
                <a:lnTo>
                  <a:pt x="6895227" y="6895227"/>
                </a:lnTo>
                <a:lnTo>
                  <a:pt x="0" y="6895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06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2078" y="1804294"/>
            <a:ext cx="1397684" cy="800492"/>
          </a:xfrm>
          <a:custGeom>
            <a:avLst/>
            <a:gdLst/>
            <a:ahLst/>
            <a:cxnLst/>
            <a:rect r="r" b="b" t="t" l="l"/>
            <a:pathLst>
              <a:path h="800492" w="1397684">
                <a:moveTo>
                  <a:pt x="0" y="0"/>
                </a:moveTo>
                <a:lnTo>
                  <a:pt x="1397683" y="0"/>
                </a:lnTo>
                <a:lnTo>
                  <a:pt x="1397683" y="800492"/>
                </a:lnTo>
                <a:lnTo>
                  <a:pt x="0" y="80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146817" cy="10287000"/>
            <a:chOff x="0" y="0"/>
            <a:chExt cx="1107229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722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07229">
                  <a:moveTo>
                    <a:pt x="0" y="0"/>
                  </a:moveTo>
                  <a:lnTo>
                    <a:pt x="1107229" y="0"/>
                  </a:lnTo>
                  <a:lnTo>
                    <a:pt x="11072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58021" t="0" r="-5802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262078" y="3272835"/>
            <a:ext cx="7997222" cy="242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0"/>
              </a:lnSpc>
            </a:pPr>
            <a:r>
              <a:rPr lang="en-US" sz="11650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Background &amp; Motivation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62078" y="5852165"/>
            <a:ext cx="7997222" cy="416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Wine Quality Prediction: A Crucial Task In The Wine Industry For Quality Control.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Motivation: Automate Quality Prediction For Efficiency, Reduced Costs, And Consistency.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Challenges: Requires Understanding The Complex Relationship Between Chemical Properties And Taste.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06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3150" y="5451431"/>
            <a:ext cx="12163546" cy="287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Related</a:t>
            </a:r>
          </a:p>
          <a:p>
            <a:pPr algn="r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Work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8340825" cy="10287000"/>
            <a:chOff x="0" y="0"/>
            <a:chExt cx="1292212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221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92212">
                  <a:moveTo>
                    <a:pt x="0" y="0"/>
                  </a:moveTo>
                  <a:lnTo>
                    <a:pt x="1292212" y="0"/>
                  </a:lnTo>
                  <a:lnTo>
                    <a:pt x="129221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2384" t="0" r="-4238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94809" y="2232660"/>
            <a:ext cx="7001887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In Food And Beverage: Brief Overview Of ML Models Used For Product Quality Prediction.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Comparison: Logistic Regression, SVM, And Random Forest Applied In Previous Studies On Wine Quality.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06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94253" y="52404"/>
            <a:ext cx="10234596" cy="10234596"/>
          </a:xfrm>
          <a:custGeom>
            <a:avLst/>
            <a:gdLst/>
            <a:ahLst/>
            <a:cxnLst/>
            <a:rect r="r" b="b" t="t" l="l"/>
            <a:pathLst>
              <a:path h="10234596" w="10234596">
                <a:moveTo>
                  <a:pt x="0" y="0"/>
                </a:moveTo>
                <a:lnTo>
                  <a:pt x="10234596" y="0"/>
                </a:lnTo>
                <a:lnTo>
                  <a:pt x="10234596" y="10234596"/>
                </a:lnTo>
                <a:lnTo>
                  <a:pt x="0" y="10234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7059" y="2400535"/>
            <a:ext cx="5688985" cy="5881470"/>
          </a:xfrm>
          <a:custGeom>
            <a:avLst/>
            <a:gdLst/>
            <a:ahLst/>
            <a:cxnLst/>
            <a:rect r="r" b="b" t="t" l="l"/>
            <a:pathLst>
              <a:path h="5881470" w="5688985">
                <a:moveTo>
                  <a:pt x="0" y="0"/>
                </a:moveTo>
                <a:lnTo>
                  <a:pt x="5688985" y="0"/>
                </a:lnTo>
                <a:lnTo>
                  <a:pt x="5688985" y="5881469"/>
                </a:lnTo>
                <a:lnTo>
                  <a:pt x="0" y="5881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6459" y="2138462"/>
            <a:ext cx="12163546" cy="153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56459" y="4251960"/>
            <a:ext cx="6787541" cy="500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Collection: Red Wine Quality Dataset With 11 Features And A Quality Score.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Preprocessing: Handled Class Imbalance With SMOTE, Applied Feature Scaling.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Selection: Built Pipelines For Logistic Regression, SVM, And Random Forest.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Tuning: Used Grid Search For Hyper-Parameter Tuning On SVM And Random Forest Models.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31415" y="4156973"/>
            <a:ext cx="2425171" cy="2425171"/>
          </a:xfrm>
          <a:custGeom>
            <a:avLst/>
            <a:gdLst/>
            <a:ahLst/>
            <a:cxnLst/>
            <a:rect r="r" b="b" t="t" l="l"/>
            <a:pathLst>
              <a:path h="2425171" w="2425171">
                <a:moveTo>
                  <a:pt x="0" y="0"/>
                </a:moveTo>
                <a:lnTo>
                  <a:pt x="2425170" y="0"/>
                </a:lnTo>
                <a:lnTo>
                  <a:pt x="2425170" y="2425171"/>
                </a:lnTo>
                <a:lnTo>
                  <a:pt x="0" y="2425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6948" y="4160523"/>
            <a:ext cx="2345802" cy="2425171"/>
          </a:xfrm>
          <a:custGeom>
            <a:avLst/>
            <a:gdLst/>
            <a:ahLst/>
            <a:cxnLst/>
            <a:rect r="r" b="b" t="t" l="l"/>
            <a:pathLst>
              <a:path h="2425171" w="2345802">
                <a:moveTo>
                  <a:pt x="0" y="0"/>
                </a:moveTo>
                <a:lnTo>
                  <a:pt x="2345802" y="0"/>
                </a:lnTo>
                <a:lnTo>
                  <a:pt x="2345802" y="2425171"/>
                </a:lnTo>
                <a:lnTo>
                  <a:pt x="0" y="2425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86691" y="4156973"/>
            <a:ext cx="2363439" cy="2425171"/>
          </a:xfrm>
          <a:custGeom>
            <a:avLst/>
            <a:gdLst/>
            <a:ahLst/>
            <a:cxnLst/>
            <a:rect r="r" b="b" t="t" l="l"/>
            <a:pathLst>
              <a:path h="2425171" w="2363439">
                <a:moveTo>
                  <a:pt x="0" y="0"/>
                </a:moveTo>
                <a:lnTo>
                  <a:pt x="2363439" y="0"/>
                </a:lnTo>
                <a:lnTo>
                  <a:pt x="2363439" y="2425171"/>
                </a:lnTo>
                <a:lnTo>
                  <a:pt x="0" y="2425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52162" y="-891379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6646750" y="2075654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8229600"/>
                </a:moveTo>
                <a:lnTo>
                  <a:pt x="5486400" y="8229600"/>
                </a:lnTo>
                <a:lnTo>
                  <a:pt x="5486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46681" y="4766984"/>
            <a:ext cx="1530173" cy="753031"/>
          </a:xfrm>
          <a:custGeom>
            <a:avLst/>
            <a:gdLst/>
            <a:ahLst/>
            <a:cxnLst/>
            <a:rect r="r" b="b" t="t" l="l"/>
            <a:pathLst>
              <a:path h="753031" w="1530173">
                <a:moveTo>
                  <a:pt x="0" y="0"/>
                </a:moveTo>
                <a:lnTo>
                  <a:pt x="1530172" y="0"/>
                </a:lnTo>
                <a:lnTo>
                  <a:pt x="1530172" y="753032"/>
                </a:lnTo>
                <a:lnTo>
                  <a:pt x="0" y="753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48151" y="1447800"/>
            <a:ext cx="10191699" cy="21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7"/>
              </a:lnSpc>
            </a:pPr>
            <a:r>
              <a:rPr lang="en-US" sz="10450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System Requirements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0112" y="7116526"/>
            <a:ext cx="2756597" cy="40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7F7F0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5702" y="7109426"/>
            <a:ext cx="2756597" cy="40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7F7F0"/>
                </a:solidFill>
                <a:latin typeface="Montserrat"/>
                <a:ea typeface="Montserrat"/>
                <a:cs typeface="Montserrat"/>
                <a:sym typeface="Montserrat"/>
              </a:rPr>
              <a:t>Software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6601" y="7202251"/>
            <a:ext cx="3071287" cy="31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7F7F0"/>
                </a:solidFill>
                <a:latin typeface="Montserrat"/>
                <a:ea typeface="Montserrat"/>
                <a:cs typeface="Montserrat"/>
                <a:sym typeface="Montserrat"/>
              </a:rPr>
              <a:t>Python Libraries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57771" y="7667284"/>
            <a:ext cx="3531995" cy="63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Basic Computing Device (Laptop/Desktop).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65702" y="7667284"/>
            <a:ext cx="2792291" cy="193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Flask For Web App Development</a:t>
            </a:r>
          </a:p>
          <a:p>
            <a:pPr algn="ctr">
              <a:lnSpc>
                <a:spcPts val="2559"/>
              </a:lnSpc>
            </a:pPr>
          </a:p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Jupyter Notebook For Model Development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304976" y="7667284"/>
            <a:ext cx="4025253" cy="63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Libraries: Pandas, NumPy, SKLearn, JobLib, SeaBorn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8628" y="2729065"/>
            <a:ext cx="7997222" cy="222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1"/>
              </a:lnSpc>
            </a:pPr>
            <a:r>
              <a:rPr lang="en-US" sz="10650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Experimental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78628" y="5699272"/>
            <a:ext cx="7997222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Evaluation: Display Cross-Validation Scores, Accuracy, And Classification Report.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Best Model: Support Vector Classifier (SVC) Achieved The Highest Accuracy.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Matrix: Visual Representation Of Classification Performance.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61616" y="8457808"/>
            <a:ext cx="1397684" cy="800492"/>
          </a:xfrm>
          <a:custGeom>
            <a:avLst/>
            <a:gdLst/>
            <a:ahLst/>
            <a:cxnLst/>
            <a:rect r="r" b="b" t="t" l="l"/>
            <a:pathLst>
              <a:path h="800492" w="1397684">
                <a:moveTo>
                  <a:pt x="0" y="0"/>
                </a:moveTo>
                <a:lnTo>
                  <a:pt x="1397684" y="0"/>
                </a:lnTo>
                <a:lnTo>
                  <a:pt x="1397684" y="800492"/>
                </a:lnTo>
                <a:lnTo>
                  <a:pt x="0" y="80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75851" y="3017067"/>
            <a:ext cx="2651060" cy="2720304"/>
          </a:xfrm>
          <a:custGeom>
            <a:avLst/>
            <a:gdLst/>
            <a:ahLst/>
            <a:cxnLst/>
            <a:rect r="r" b="b" t="t" l="l"/>
            <a:pathLst>
              <a:path h="2720304" w="2651060">
                <a:moveTo>
                  <a:pt x="0" y="0"/>
                </a:moveTo>
                <a:lnTo>
                  <a:pt x="2651060" y="0"/>
                </a:lnTo>
                <a:lnTo>
                  <a:pt x="2651060" y="2720305"/>
                </a:lnTo>
                <a:lnTo>
                  <a:pt x="0" y="2720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t="0" r="-34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50610" y="5393285"/>
            <a:ext cx="12163546" cy="287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Feature Importance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91235" y="2004701"/>
            <a:ext cx="4728067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 Forest Feature Importances: Chart Showing The Most Influential Features In The Dataset (e.g., Alcohol, pH).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Insights: Brief Explanation Of How Each Feature Impacts Wine Quality.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16472" y="2042801"/>
            <a:ext cx="1397684" cy="800492"/>
          </a:xfrm>
          <a:custGeom>
            <a:avLst/>
            <a:gdLst/>
            <a:ahLst/>
            <a:cxnLst/>
            <a:rect r="r" b="b" t="t" l="l"/>
            <a:pathLst>
              <a:path h="800492" w="1397684">
                <a:moveTo>
                  <a:pt x="0" y="0"/>
                </a:moveTo>
                <a:lnTo>
                  <a:pt x="1397683" y="0"/>
                </a:lnTo>
                <a:lnTo>
                  <a:pt x="1397683" y="800491"/>
                </a:lnTo>
                <a:lnTo>
                  <a:pt x="0" y="800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65221" y="5745869"/>
            <a:ext cx="6895227" cy="6895227"/>
          </a:xfrm>
          <a:custGeom>
            <a:avLst/>
            <a:gdLst/>
            <a:ahLst/>
            <a:cxnLst/>
            <a:rect r="r" b="b" t="t" l="l"/>
            <a:pathLst>
              <a:path h="6895227" w="6895227">
                <a:moveTo>
                  <a:pt x="0" y="0"/>
                </a:moveTo>
                <a:lnTo>
                  <a:pt x="6895227" y="0"/>
                </a:lnTo>
                <a:lnTo>
                  <a:pt x="6895227" y="6895227"/>
                </a:lnTo>
                <a:lnTo>
                  <a:pt x="0" y="6895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06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3150" y="5451431"/>
            <a:ext cx="12163546" cy="287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Flask</a:t>
            </a:r>
          </a:p>
          <a:p>
            <a:pPr algn="r">
              <a:lnSpc>
                <a:spcPts val="10587"/>
              </a:lnSpc>
            </a:pPr>
            <a:r>
              <a:rPr lang="en-US" sz="13749">
                <a:solidFill>
                  <a:srgbClr val="FFFFFF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Application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8340825" cy="10287000"/>
            <a:chOff x="0" y="0"/>
            <a:chExt cx="1292212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221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92212">
                  <a:moveTo>
                    <a:pt x="0" y="0"/>
                  </a:moveTo>
                  <a:lnTo>
                    <a:pt x="1292212" y="0"/>
                  </a:lnTo>
                  <a:lnTo>
                    <a:pt x="129221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0848" r="0" b="-10848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94809" y="1394460"/>
            <a:ext cx="7001887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Overview: Web Interface To Input Wine Characteristics And Predict Quality.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User-Friendly Form To Enter Wine Properties.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Dark/Light Mode Toggle.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Back-End Model Integration With Real-Time Predictions.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DAGWhgx-4tM</dc:identifier>
  <dcterms:modified xsi:type="dcterms:W3CDTF">2011-08-01T06:04:30Z</dcterms:modified>
  <cp:revision>1</cp:revision>
  <dc:title>Project_Presentation</dc:title>
</cp:coreProperties>
</file>